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64" r:id="rId7"/>
    <p:sldId id="259" r:id="rId8"/>
    <p:sldId id="263" r:id="rId9"/>
    <p:sldId id="260" r:id="rId10"/>
    <p:sldId id="261" r:id="rId11"/>
    <p:sldId id="262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8" r:id="rId21"/>
    <p:sldId id="28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1D1D"/>
    <a:srgbClr val="0000FF"/>
    <a:srgbClr val="F6871B"/>
    <a:srgbClr val="E14037"/>
    <a:srgbClr val="333F50"/>
    <a:srgbClr val="7F7F7F"/>
    <a:srgbClr val="548235"/>
    <a:srgbClr val="A9D18E"/>
    <a:srgbClr val="C00000"/>
    <a:srgbClr val="8FAA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0" autoAdjust="0"/>
    <p:restoredTop sz="93059" autoAdjust="0"/>
  </p:normalViewPr>
  <p:slideViewPr>
    <p:cSldViewPr snapToGrid="0">
      <p:cViewPr>
        <p:scale>
          <a:sx n="100" d="100"/>
          <a:sy n="100" d="100"/>
        </p:scale>
        <p:origin x="88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  <a:endParaRPr kumimoji="1" lang="en-GB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  <a:endParaRPr kumimoji="1" lang="zh-TW" altLang="en-US"/>
          </a:p>
          <a:p>
            <a:pPr lvl="1"/>
            <a:r>
              <a:rPr kumimoji="1" lang="zh-TW" altLang="en-US"/>
              <a:t>第二層</a:t>
            </a:r>
            <a:endParaRPr kumimoji="1" lang="zh-TW" altLang="en-US"/>
          </a:p>
          <a:p>
            <a:pPr lvl="2"/>
            <a:r>
              <a:rPr kumimoji="1" lang="zh-TW" altLang="en-US"/>
              <a:t>第三層</a:t>
            </a:r>
            <a:endParaRPr kumimoji="1" lang="zh-TW" altLang="en-US"/>
          </a:p>
          <a:p>
            <a:pPr lvl="3"/>
            <a:r>
              <a:rPr kumimoji="1" lang="zh-TW" altLang="en-US"/>
              <a:t>第四層</a:t>
            </a:r>
            <a:endParaRPr kumimoji="1" lang="zh-TW" altLang="en-US"/>
          </a:p>
          <a:p>
            <a:pPr lvl="4"/>
            <a:r>
              <a:rPr kumimoji="1" lang="zh-TW" altLang="en-US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image" Target="../media/image1.tiff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43.png"/><Relationship Id="rId2" Type="http://schemas.openxmlformats.org/officeDocument/2006/relationships/image" Target="../media/image6.tiff"/><Relationship Id="rId1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image" Target="../media/image55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9.jpeg"/><Relationship Id="rId2" Type="http://schemas.openxmlformats.org/officeDocument/2006/relationships/image" Target="../media/image57.jpeg"/><Relationship Id="rId1" Type="http://schemas.openxmlformats.org/officeDocument/2006/relationships/image" Target="../media/image58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image" Target="../media/image60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image" Target="../media/image62.jpe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6.png"/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3" Type="http://schemas.openxmlformats.org/officeDocument/2006/relationships/notesSlide" Target="../notesSlides/notesSlide2.xml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18.png"/><Relationship Id="rId10" Type="http://schemas.openxmlformats.org/officeDocument/2006/relationships/image" Target="../media/image17.png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2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/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/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/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/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/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/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/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/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/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/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/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/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/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/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/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/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/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/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/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/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/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/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/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/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/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/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/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/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/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/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/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/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/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/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/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/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/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/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/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/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/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/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/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/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/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/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/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/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/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/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/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/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/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/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/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/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/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/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/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/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/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/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/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/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/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/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/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/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/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/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/>
          <p:cNvCxnSpPr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/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/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/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/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/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/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/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/>
          <p:cNvCxnSpPr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/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/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/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/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/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/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/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/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/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/>
          <p:cNvCxnSpPr/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/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/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/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/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/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/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/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/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/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/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/>
          <p:cNvCxnSpPr/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/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/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/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/>
          <p:cNvPicPr/>
          <p:nvPr/>
        </p:nvPicPr>
        <p:blipFill>
          <a:blip r:embed="rId1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/>
          <p:cNvPicPr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/>
          <p:cNvSpPr/>
          <p:nvPr/>
        </p:nvSpPr>
        <p:spPr>
          <a:xfrm>
            <a:off x="6717764" y="960488"/>
            <a:ext cx="46132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矩形 355"/>
          <p:cNvSpPr/>
          <p:nvPr/>
        </p:nvSpPr>
        <p:spPr>
          <a:xfrm>
            <a:off x="1590798" y="933254"/>
            <a:ext cx="48699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/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/>
          <p:cNvGrpSpPr/>
          <p:nvPr/>
        </p:nvGrpSpPr>
        <p:grpSpPr>
          <a:xfrm>
            <a:off x="7441306" y="1332960"/>
            <a:ext cx="1224916" cy="4297927"/>
            <a:chOff x="9620602" y="1343620"/>
            <a:chExt cx="1224916" cy="4297927"/>
          </a:xfrm>
        </p:grpSpPr>
        <p:sp>
          <p:nvSpPr>
            <p:cNvPr id="246" name="矩形 245"/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/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/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/>
            <p:cNvSpPr/>
            <p:nvPr/>
          </p:nvSpPr>
          <p:spPr>
            <a:xfrm>
              <a:off x="9864918" y="4086908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/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/>
            <p:cNvCxnSpPr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/>
            <p:cNvCxnSpPr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/>
            <p:cNvCxnSpPr>
              <a:stCxn id="261" idx="2"/>
              <a:endCxn id="250" idx="0"/>
            </p:cNvCxnSpPr>
            <p:nvPr/>
          </p:nvCxnSpPr>
          <p:spPr>
            <a:xfrm>
              <a:off x="10233060" y="3941674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/>
            <p:cNvCxnSpPr>
              <a:stCxn id="250" idx="2"/>
              <a:endCxn id="251" idx="0"/>
            </p:cNvCxnSpPr>
            <p:nvPr/>
          </p:nvCxnSpPr>
          <p:spPr>
            <a:xfrm>
              <a:off x="10233060" y="4486956"/>
              <a:ext cx="0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/>
            <p:cNvSpPr/>
            <p:nvPr/>
          </p:nvSpPr>
          <p:spPr>
            <a:xfrm>
              <a:off x="9620602" y="2605052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/>
            <p:cNvCxnSpPr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/>
            <p:cNvSpPr/>
            <p:nvPr/>
          </p:nvSpPr>
          <p:spPr>
            <a:xfrm>
              <a:off x="9620602" y="3664794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/>
            <p:cNvCxnSpPr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/>
          <p:cNvGrpSpPr/>
          <p:nvPr/>
        </p:nvGrpSpPr>
        <p:grpSpPr>
          <a:xfrm>
            <a:off x="9152741" y="1051143"/>
            <a:ext cx="1810944" cy="4606502"/>
            <a:chOff x="6796961" y="526582"/>
            <a:chExt cx="1810944" cy="4606502"/>
          </a:xfrm>
        </p:grpSpPr>
        <p:sp>
          <p:nvSpPr>
            <p:cNvPr id="21" name="矩形 20"/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/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/>
            <p:cNvSpPr txBox="1"/>
            <p:nvPr/>
          </p:nvSpPr>
          <p:spPr>
            <a:xfrm>
              <a:off x="6796961" y="526582"/>
              <a:ext cx="14935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7175581" y="3578445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/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/>
            <p:cNvCxnSpPr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/>
            <p:cNvCxnSpPr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/>
            <p:cNvCxnSpPr>
              <a:stCxn id="216" idx="2"/>
              <a:endCxn id="8" idx="0"/>
            </p:cNvCxnSpPr>
            <p:nvPr/>
          </p:nvCxnSpPr>
          <p:spPr>
            <a:xfrm>
              <a:off x="7543723" y="3433211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/>
            <p:cNvCxnSpPr>
              <a:stCxn id="8" idx="2"/>
              <a:endCxn id="37" idx="0"/>
            </p:cNvCxnSpPr>
            <p:nvPr/>
          </p:nvCxnSpPr>
          <p:spPr>
            <a:xfrm>
              <a:off x="7543723" y="3978493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/>
            <p:cNvSpPr/>
            <p:nvPr/>
          </p:nvSpPr>
          <p:spPr>
            <a:xfrm>
              <a:off x="7419898" y="420850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直線單箭頭接點 53"/>
            <p:cNvCxnSpPr>
              <a:stCxn id="37" idx="4"/>
              <a:endCxn id="9" idx="0"/>
            </p:cNvCxnSpPr>
            <p:nvPr/>
          </p:nvCxnSpPr>
          <p:spPr>
            <a:xfrm>
              <a:off x="7543723" y="4456154"/>
              <a:ext cx="0" cy="2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/>
            <p:cNvCxnSpPr>
              <a:stCxn id="3" idx="4"/>
              <a:endCxn id="37" idx="6"/>
            </p:cNvCxnSpPr>
            <p:nvPr/>
          </p:nvCxnSpPr>
          <p:spPr>
            <a:xfrm rot="16200000" flipH="1">
              <a:off x="6057074" y="2721855"/>
              <a:ext cx="3097122" cy="123825"/>
            </a:xfrm>
            <a:prstGeom prst="bentConnector4">
              <a:avLst>
                <a:gd name="adj1" fmla="val 356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/>
            <p:cNvSpPr/>
            <p:nvPr/>
          </p:nvSpPr>
          <p:spPr>
            <a:xfrm>
              <a:off x="6931265" y="2096589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/>
            <p:cNvCxnSpPr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/>
            <p:cNvSpPr/>
            <p:nvPr/>
          </p:nvSpPr>
          <p:spPr>
            <a:xfrm>
              <a:off x="6931265" y="315633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/>
            <p:cNvCxnSpPr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/>
            <p:cNvSpPr txBox="1"/>
            <p:nvPr/>
          </p:nvSpPr>
          <p:spPr>
            <a:xfrm rot="5400000">
              <a:off x="8118665" y="2730833"/>
              <a:ext cx="732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/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/>
          <p:cNvSpPr/>
          <p:nvPr/>
        </p:nvSpPr>
        <p:spPr>
          <a:xfrm>
            <a:off x="4361640" y="1379926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/>
          <p:cNvCxnSpPr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/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/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/>
          <p:cNvCxnSpPr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/>
          <p:cNvCxnSpPr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307" name="表格 307"/>
              <p:cNvGraphicFramePr>
                <a:graphicFrameLocks noGrp="1"/>
              </p:cNvGraphicFramePr>
              <p:nvPr/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/>
                    <a:gridCol w="2212702"/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</a:tr>
                  <a:tr h="2749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1"/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10" name="文字方塊 309"/>
              <p:cNvSpPr txBox="1"/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  <a:endParaRPr lang="en-US" altLang="zh-TW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310" name="文字方塊 30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blipFill rotWithShape="1">
                <a:blip r:embed="rId2"/>
                <a:stretch>
                  <a:fillRect l="-12" t="-37" r="14" b="5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/>
          <p:cNvSpPr txBox="1"/>
          <p:nvPr/>
        </p:nvSpPr>
        <p:spPr>
          <a:xfrm>
            <a:off x="2486662" y="5903489"/>
            <a:ext cx="30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/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/>
          <p:cNvCxnSpPr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/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/>
          <p:cNvCxnSpPr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/>
          <p:cNvSpPr/>
          <p:nvPr/>
        </p:nvSpPr>
        <p:spPr>
          <a:xfrm>
            <a:off x="2281370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/>
          <p:cNvSpPr/>
          <p:nvPr/>
        </p:nvSpPr>
        <p:spPr>
          <a:xfrm>
            <a:off x="2281370" y="1379925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/>
          <p:cNvCxnSpPr>
            <a:stCxn id="351" idx="2"/>
            <a:endCxn id="350" idx="0"/>
          </p:cNvCxnSpPr>
          <p:nvPr/>
        </p:nvCxnSpPr>
        <p:spPr>
          <a:xfrm>
            <a:off x="2893828" y="1656805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/>
          <p:cNvSpPr/>
          <p:nvPr/>
        </p:nvSpPr>
        <p:spPr>
          <a:xfrm>
            <a:off x="228137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/>
          <p:cNvCxnSpPr>
            <a:stCxn id="350" idx="2"/>
            <a:endCxn id="353" idx="0"/>
          </p:cNvCxnSpPr>
          <p:nvPr/>
        </p:nvCxnSpPr>
        <p:spPr>
          <a:xfrm>
            <a:off x="2893828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/>
          <p:cNvSpPr txBox="1"/>
          <p:nvPr/>
        </p:nvSpPr>
        <p:spPr>
          <a:xfrm>
            <a:off x="7613628" y="5995821"/>
            <a:ext cx="307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  <a:endParaRPr lang="de-DE" altLang="zh-TW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6"/>
          <p:cNvPicPr>
            <a:picLocks noChangeAspect="1"/>
          </p:cNvPicPr>
          <p:nvPr/>
        </p:nvPicPr>
        <p:blipFill>
          <a:blip r:embed="rId1"/>
          <a:srcRect b="12621"/>
          <a:stretch>
            <a:fillRect/>
          </a:stretch>
        </p:blipFill>
        <p:spPr>
          <a:xfrm>
            <a:off x="3962960" y="932878"/>
            <a:ext cx="4133850" cy="4361815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4309593" y="5202359"/>
            <a:ext cx="112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Source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5782682" y="5202359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  <a:endParaRPr lang="en-US" altLang="zh-TW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6939746" y="5202358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  <a:endParaRPr lang="en-US" altLang="zh-TW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/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/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/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/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/>
          <p:cNvCxnSpPr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/>
          <p:cNvCxnSpPr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/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/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/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/>
          <p:cNvCxnSpPr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/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/>
          <p:cNvCxnSpPr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/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/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/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/>
          <p:cNvCxnSpPr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/>
          <p:cNvCxnSpPr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/>
          <p:cNvCxnSpPr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/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/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/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/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/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/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/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/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/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/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/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/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/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/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/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/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/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Torch.jit.trace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>
            <a:fillRect/>
          </a:stretch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/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/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Coremltools.convert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33" name="矩形: 圓角 32"/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>
            <a:fillRect/>
          </a:stretch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/>
          <p:cNvCxnSpPr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/>
          <p:cNvPicPr>
            <a:picLocks noChangeAspect="1"/>
          </p:cNvPicPr>
          <p:nvPr/>
        </p:nvPicPr>
        <p:blipFill rotWithShape="1">
          <a:blip r:embed="rId3"/>
          <a:srcRect t="34496" b="32674"/>
          <a:stretch>
            <a:fillRect/>
          </a:stretch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/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 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/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Core ML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/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VNCoreMLModel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/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+</a:t>
            </a:r>
            <a:endParaRPr lang="zh-TW" altLang="en-US" sz="24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>
            <a:fillRect/>
          </a:stretch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/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charset="-120"/>
                <a:ea typeface="Microsoft JhengHei UI" panose="020B0604030504040204" charset="-120"/>
                <a:cs typeface="Times New Roman" panose="02020603050405020304" pitchFamily="18" charset="0"/>
              </a:rPr>
              <a:t>ARMT APP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charset="-120"/>
              <a:ea typeface="Microsoft JhengHei UI" panose="020B060403050404020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1"/>
          <a:srcRect t="5299" b="3980"/>
          <a:stretch>
            <a:fillRect/>
          </a:stretch>
        </p:blipFill>
        <p:spPr>
          <a:xfrm rot="16200000">
            <a:off x="8193881" y="1614522"/>
            <a:ext cx="1117755" cy="2194650"/>
          </a:xfrm>
          <a:prstGeom prst="rect">
            <a:avLst/>
          </a:prstGeom>
        </p:spPr>
      </p:pic>
      <p:cxnSp>
        <p:nvCxnSpPr>
          <p:cNvPr id="18" name="直線單箭頭接點 17"/>
          <p:cNvCxnSpPr/>
          <p:nvPr/>
        </p:nvCxnSpPr>
        <p:spPr>
          <a:xfrm>
            <a:off x="7090417" y="3741507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線單箭頭接點 20"/>
          <p:cNvCxnSpPr/>
          <p:nvPr/>
        </p:nvCxnSpPr>
        <p:spPr>
          <a:xfrm>
            <a:off x="7090416" y="4174564"/>
            <a:ext cx="650293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線單箭頭接點 21"/>
          <p:cNvCxnSpPr/>
          <p:nvPr/>
        </p:nvCxnSpPr>
        <p:spPr>
          <a:xfrm>
            <a:off x="7001391" y="4645345"/>
            <a:ext cx="739318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2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3159634" y="723911"/>
            <a:ext cx="3267075" cy="5724525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V="1">
            <a:off x="9723421" y="3270725"/>
            <a:ext cx="0" cy="1386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接點 33"/>
          <p:cNvCxnSpPr/>
          <p:nvPr/>
        </p:nvCxnSpPr>
        <p:spPr>
          <a:xfrm>
            <a:off x="9314072" y="3648406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接點 36"/>
          <p:cNvCxnSpPr/>
          <p:nvPr/>
        </p:nvCxnSpPr>
        <p:spPr>
          <a:xfrm>
            <a:off x="9314071" y="4152643"/>
            <a:ext cx="409349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直線接點 37"/>
          <p:cNvCxnSpPr/>
          <p:nvPr/>
        </p:nvCxnSpPr>
        <p:spPr>
          <a:xfrm>
            <a:off x="9295627" y="4656880"/>
            <a:ext cx="442200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7823325" y="3497898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7823327" y="4002135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view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823326" y="4506372"/>
            <a:ext cx="1709969" cy="3010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Background layer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一張含有 螢幕擷取畫面, 繪圖, 行, 圖表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7442" y="1046625"/>
            <a:ext cx="4857115" cy="2881630"/>
          </a:xfrm>
          <a:prstGeom prst="rect">
            <a:avLst/>
          </a:prstGeom>
        </p:spPr>
      </p:pic>
      <p:pic>
        <p:nvPicPr>
          <p:cNvPr id="9" name="圖片 8" descr="一張含有 繪圖, 螢幕擷取畫面, 行, 圖表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442" y="4005568"/>
            <a:ext cx="2416175" cy="1430655"/>
          </a:xfrm>
          <a:prstGeom prst="rect">
            <a:avLst/>
          </a:prstGeom>
        </p:spPr>
      </p:pic>
      <p:pic>
        <p:nvPicPr>
          <p:cNvPr id="10" name="圖片 9" descr="一張含有 繪圖, 圖表, 行, 螢幕擷取畫面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3462" y="4007473"/>
            <a:ext cx="2411095" cy="142875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7922571" y="3254723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5652523" y="490999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8063618" y="4909048"/>
            <a:ext cx="460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zh-TW" altLang="en-US" sz="1600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字方塊 13"/>
          <p:cNvSpPr txBox="1"/>
          <p:nvPr/>
        </p:nvSpPr>
        <p:spPr>
          <a:xfrm>
            <a:off x="7188880" y="1107038"/>
            <a:ext cx="1194630" cy="4308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Resting stage</a:t>
            </a:r>
            <a:endParaRPr lang="en-US" altLang="zh-TW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Pinching stage</a:t>
            </a:r>
            <a:endParaRPr lang="zh-TW" altLang="en-US" sz="11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85671" y="1204913"/>
            <a:ext cx="66675" cy="66675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/>
          <p:cNvSpPr/>
          <p:nvPr/>
        </p:nvSpPr>
        <p:spPr>
          <a:xfrm>
            <a:off x="7285671" y="1369463"/>
            <a:ext cx="66675" cy="66675"/>
          </a:xfrm>
          <a:prstGeom prst="rect">
            <a:avLst/>
          </a:prstGeom>
          <a:solidFill>
            <a:srgbClr val="FF1D1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9" b="10473"/>
          <a:stretch>
            <a:fillRect/>
          </a:stretch>
        </p:blipFill>
        <p:spPr>
          <a:xfrm>
            <a:off x="1790700" y="3411220"/>
            <a:ext cx="4229735" cy="3328035"/>
          </a:xfrm>
          <a:prstGeom prst="rect">
            <a:avLst/>
          </a:prstGeom>
        </p:spPr>
      </p:pic>
      <p:pic>
        <p:nvPicPr>
          <p:cNvPr id="2" name="圖片 9"/>
          <p:cNvPicPr>
            <a:picLocks noGrp="1"/>
          </p:cNvPicPr>
          <p:nvPr>
            <p:ph sz="half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62" b="8854"/>
          <a:stretch>
            <a:fillRect/>
          </a:stretch>
        </p:blipFill>
        <p:spPr>
          <a:xfrm>
            <a:off x="1755775" y="52070"/>
            <a:ext cx="4229100" cy="3438525"/>
          </a:xfrm>
          <a:prstGeom prst="rect">
            <a:avLst/>
          </a:prstGeom>
        </p:spPr>
      </p:pic>
      <p:pic>
        <p:nvPicPr>
          <p:cNvPr id="4" name="圖片 2"/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9" b="9946"/>
          <a:stretch>
            <a:fillRect/>
          </a:stretch>
        </p:blipFill>
        <p:spPr>
          <a:xfrm>
            <a:off x="5984875" y="52070"/>
            <a:ext cx="4284345" cy="341503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84" b="9662"/>
          <a:stretch>
            <a:fillRect/>
          </a:stretch>
        </p:blipFill>
        <p:spPr>
          <a:xfrm>
            <a:off x="6020435" y="3313430"/>
            <a:ext cx="4286250" cy="3425825"/>
          </a:xfrm>
          <a:prstGeom prst="rect">
            <a:avLst/>
          </a:prstGeom>
        </p:spPr>
      </p:pic>
      <p:cxnSp>
        <p:nvCxnSpPr>
          <p:cNvPr id="7" name="Straight Connector 6"/>
          <p:cNvCxnSpPr/>
          <p:nvPr/>
        </p:nvCxnSpPr>
        <p:spPr>
          <a:xfrm>
            <a:off x="7511415" y="3800475"/>
            <a:ext cx="2232660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Rectangles 18"/>
          <p:cNvSpPr/>
          <p:nvPr/>
        </p:nvSpPr>
        <p:spPr>
          <a:xfrm>
            <a:off x="2905125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Dominant Hand (DH)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s 19"/>
          <p:cNvSpPr/>
          <p:nvPr/>
        </p:nvSpPr>
        <p:spPr>
          <a:xfrm>
            <a:off x="7310120" y="2073275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 Dominant Hand (Non-DH)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ectangles 20"/>
          <p:cNvSpPr/>
          <p:nvPr/>
        </p:nvSpPr>
        <p:spPr>
          <a:xfrm>
            <a:off x="2905125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Bilateral Hand (BH)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ectangles 21"/>
          <p:cNvSpPr/>
          <p:nvPr/>
        </p:nvSpPr>
        <p:spPr>
          <a:xfrm>
            <a:off x="7310120" y="5336540"/>
            <a:ext cx="2635885" cy="5676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Assembly</a:t>
            </a:r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圖片 22"/>
          <p:cNvPicPr>
            <a:picLocks noChangeAspect="1"/>
          </p:cNvPicPr>
          <p:nvPr>
            <p:ph sz="half" idx="1"/>
          </p:nvPr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45" r="11511" b="10081"/>
          <a:stretch>
            <a:fillRect/>
          </a:stretch>
        </p:blipFill>
        <p:spPr>
          <a:xfrm>
            <a:off x="1418590" y="1873250"/>
            <a:ext cx="4813300" cy="3372485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1" t="8786" b="10081"/>
          <a:stretch>
            <a:fillRect/>
          </a:stretch>
        </p:blipFill>
        <p:spPr>
          <a:xfrm>
            <a:off x="6231890" y="1873250"/>
            <a:ext cx="4965065" cy="3383280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7662545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8856980" y="266890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9526905" y="266890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319780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98970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31978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4598035" y="2423795"/>
            <a:ext cx="669925" cy="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267960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4598035" y="2423795"/>
            <a:ext cx="6985" cy="187960"/>
          </a:xfrm>
          <a:prstGeom prst="line">
            <a:avLst/>
          </a:prstGeom>
          <a:ln w="31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859020" y="2232660"/>
            <a:ext cx="139700" cy="1377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4161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/>
          <p:nvPr/>
        </p:nvCxnSpPr>
        <p:spPr>
          <a:xfrm>
            <a:off x="9564796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5576315" y="2802803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/>
          <p:nvPr/>
        </p:nvCxnSpPr>
        <p:spPr>
          <a:xfrm>
            <a:off x="9564796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564796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圖片 26" descr="一張含有 室內, 牆, 鏡子, 螢幕擷取畫面 的圖片&#10;&#10;自動產生的描述"/>
          <p:cNvPicPr>
            <a:picLocks noChangeAspect="1"/>
          </p:cNvPicPr>
          <p:nvPr/>
        </p:nvPicPr>
        <p:blipFill rotWithShape="1">
          <a:blip r:embed="rId1"/>
          <a:srcRect t="11435" b="13881"/>
          <a:stretch>
            <a:fillRect/>
          </a:stretch>
        </p:blipFill>
        <p:spPr>
          <a:xfrm rot="16200000">
            <a:off x="8406679" y="3543138"/>
            <a:ext cx="797439" cy="1288946"/>
          </a:xfrm>
          <a:prstGeom prst="rect">
            <a:avLst/>
          </a:prstGeom>
        </p:spPr>
      </p:pic>
      <p:pic>
        <p:nvPicPr>
          <p:cNvPr id="30" name="圖片 29" descr="一張含有 室內, 牆, 人員, 文字 的圖片&#10;&#10;自動產生的描述"/>
          <p:cNvPicPr>
            <a:picLocks noChangeAspect="1"/>
          </p:cNvPicPr>
          <p:nvPr/>
        </p:nvPicPr>
        <p:blipFill rotWithShape="1">
          <a:blip r:embed="rId2"/>
          <a:srcRect t="10268" b="13730"/>
          <a:stretch>
            <a:fillRect/>
          </a:stretch>
        </p:blipFill>
        <p:spPr>
          <a:xfrm rot="16200000">
            <a:off x="8504664" y="5587693"/>
            <a:ext cx="797440" cy="1294864"/>
          </a:xfrm>
          <a:prstGeom prst="rect">
            <a:avLst/>
          </a:prstGeom>
        </p:spPr>
      </p:pic>
      <p:cxnSp>
        <p:nvCxnSpPr>
          <p:cNvPr id="32" name="接點: 肘形 31"/>
          <p:cNvCxnSpPr>
            <a:stCxn id="7" idx="2"/>
            <a:endCxn id="13" idx="0"/>
          </p:cNvCxnSpPr>
          <p:nvPr/>
        </p:nvCxnSpPr>
        <p:spPr>
          <a:xfrm rot="5400000">
            <a:off x="6841256" y="2274837"/>
            <a:ext cx="494214" cy="1250600"/>
          </a:xfrm>
          <a:prstGeom prst="bentConnector3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接點: 肘形 35"/>
          <p:cNvCxnSpPr>
            <a:stCxn id="13" idx="3"/>
          </p:cNvCxnSpPr>
          <p:nvPr/>
        </p:nvCxnSpPr>
        <p:spPr>
          <a:xfrm flipH="1">
            <a:off x="4081813" y="3505618"/>
            <a:ext cx="3420786" cy="1111655"/>
          </a:xfrm>
          <a:prstGeom prst="bentConnector3">
            <a:avLst>
              <a:gd name="adj1" fmla="val 5491"/>
            </a:avLst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圖片 22" descr="一張含有 文字, 螢幕擷取畫面, 視訊, 多媒體 的圖片&#10;&#10;自動產生的描述"/>
          <p:cNvPicPr>
            <a:picLocks noChangeAspect="1"/>
          </p:cNvPicPr>
          <p:nvPr/>
        </p:nvPicPr>
        <p:blipFill rotWithShape="1">
          <a:blip r:embed="rId3"/>
          <a:srcRect t="11434" b="13882"/>
          <a:stretch>
            <a:fillRect/>
          </a:stretch>
        </p:blipFill>
        <p:spPr>
          <a:xfrm rot="16200000">
            <a:off x="6097760" y="3532802"/>
            <a:ext cx="797440" cy="128910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圖片 15" descr="一張含有 文字, 圖表, 行, 字型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70726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圖片 17" descr="一張含有 文字, 圖表, 行, 繪圖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726" y="556355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圖片 19" descr="一張含有 文字, 圖表, 行, 繪圖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0569" y="3429000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圖片 21" descr="一張含有 文字, 圖表, 行, 繪圖 的圖片&#10;&#10;自動產生的描述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0569" y="545467"/>
            <a:ext cx="3757629" cy="281822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 Box 4"/>
          <p:cNvSpPr txBox="1"/>
          <p:nvPr/>
        </p:nvSpPr>
        <p:spPr>
          <a:xfrm>
            <a:off x="2453005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213047" y="261493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2453005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(c)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 Box 11"/>
          <p:cNvSpPr txBox="1"/>
          <p:nvPr/>
        </p:nvSpPr>
        <p:spPr>
          <a:xfrm>
            <a:off x="6210634" y="551180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內容版面配置區 5" descr="一張含有 文字, 圖表, 螢幕擷取畫面, 行 的圖片&#10;&#10;自動產生的描述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6096000" y="2058035"/>
            <a:ext cx="5181600" cy="3886200"/>
          </a:xfrm>
          <a:ln>
            <a:solidFill>
              <a:schemeClr val="tx1"/>
            </a:solidFill>
          </a:ln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圖片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58035"/>
            <a:ext cx="5181600" cy="3886200"/>
          </a:xfrm>
          <a:prstGeom prst="rect">
            <a:avLst/>
          </a:prstGeom>
          <a:ln>
            <a:solidFill>
              <a:sysClr val="windowText" lastClr="000000"/>
            </a:solidFill>
          </a:ln>
        </p:spPr>
      </p:pic>
      <p:sp>
        <p:nvSpPr>
          <p:cNvPr id="15" name="Text Box 14"/>
          <p:cNvSpPr txBox="1"/>
          <p:nvPr/>
        </p:nvSpPr>
        <p:spPr>
          <a:xfrm>
            <a:off x="1655445" y="5050790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(a)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 Box 15"/>
          <p:cNvSpPr txBox="1"/>
          <p:nvPr/>
        </p:nvSpPr>
        <p:spPr>
          <a:xfrm>
            <a:off x="6858635" y="5050631"/>
            <a:ext cx="668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Times New Roman" panose="02020603050405020304" pitchFamily="18" charset="0"/>
                <a:cs typeface="Times New Roman" panose="02020603050405020304" pitchFamily="18" charset="0"/>
              </a:rPr>
              <a:t>(b)</a:t>
            </a:r>
            <a:endParaRPr 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2110562" name="圖片 932110562" descr="擷取"/>
          <p:cNvPicPr>
            <a:picLocks noGrp="1" noChangeAspect="1"/>
          </p:cNvPicPr>
          <p:nvPr>
            <p:ph idx="1"/>
          </p:nvPr>
        </p:nvPicPr>
        <p:blipFill>
          <a:blip r:embed="rId1"/>
          <a:srcRect l="5785" r="4151" b="31807"/>
          <a:stretch>
            <a:fillRect/>
          </a:stretch>
        </p:blipFill>
        <p:spPr>
          <a:xfrm>
            <a:off x="2445385" y="1268730"/>
            <a:ext cx="6544945" cy="4321175"/>
          </a:xfrm>
          <a:prstGeom prst="rect">
            <a:avLst/>
          </a:prstGeom>
        </p:spPr>
      </p:pic>
      <p:sp>
        <p:nvSpPr>
          <p:cNvPr id="7" name="Isosceles Triangle 6"/>
          <p:cNvSpPr/>
          <p:nvPr/>
        </p:nvSpPr>
        <p:spPr>
          <a:xfrm>
            <a:off x="4748530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Isosceles Triangle 7"/>
          <p:cNvSpPr/>
          <p:nvPr/>
        </p:nvSpPr>
        <p:spPr>
          <a:xfrm>
            <a:off x="460438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Isosceles Triangle 8"/>
          <p:cNvSpPr/>
          <p:nvPr/>
        </p:nvSpPr>
        <p:spPr>
          <a:xfrm>
            <a:off x="438467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Isosceles Triangle 9"/>
          <p:cNvSpPr/>
          <p:nvPr/>
        </p:nvSpPr>
        <p:spPr>
          <a:xfrm>
            <a:off x="50952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/>
          <p:cNvSpPr/>
          <p:nvPr/>
        </p:nvSpPr>
        <p:spPr>
          <a:xfrm>
            <a:off x="4875530" y="33947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Isosceles Triangle 11"/>
          <p:cNvSpPr/>
          <p:nvPr/>
        </p:nvSpPr>
        <p:spPr>
          <a:xfrm>
            <a:off x="536638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Isosceles Triangle 16"/>
          <p:cNvSpPr/>
          <p:nvPr/>
        </p:nvSpPr>
        <p:spPr>
          <a:xfrm>
            <a:off x="5916930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Isosceles Triangle 17"/>
          <p:cNvSpPr/>
          <p:nvPr/>
        </p:nvSpPr>
        <p:spPr>
          <a:xfrm>
            <a:off x="6348095" y="344487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/>
          <p:cNvSpPr/>
          <p:nvPr/>
        </p:nvSpPr>
        <p:spPr>
          <a:xfrm>
            <a:off x="6483985" y="309816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Isosceles Triangle 19"/>
          <p:cNvSpPr/>
          <p:nvPr/>
        </p:nvSpPr>
        <p:spPr>
          <a:xfrm>
            <a:off x="6864985" y="336931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Isosceles Triangle 20"/>
          <p:cNvSpPr/>
          <p:nvPr/>
        </p:nvSpPr>
        <p:spPr>
          <a:xfrm>
            <a:off x="6645275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Isosceles Triangle 21"/>
          <p:cNvSpPr/>
          <p:nvPr/>
        </p:nvSpPr>
        <p:spPr>
          <a:xfrm>
            <a:off x="6136640" y="3691255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4214495" y="3980180"/>
            <a:ext cx="3101340" cy="1118235"/>
            <a:chOff x="8352" y="5095"/>
            <a:chExt cx="4884" cy="1761"/>
          </a:xfrm>
        </p:grpSpPr>
        <p:sp>
          <p:nvSpPr>
            <p:cNvPr id="23" name="Rectangles 22"/>
            <p:cNvSpPr/>
            <p:nvPr/>
          </p:nvSpPr>
          <p:spPr>
            <a:xfrm>
              <a:off x="8352" y="603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s 23"/>
            <p:cNvSpPr/>
            <p:nvPr/>
          </p:nvSpPr>
          <p:spPr>
            <a:xfrm>
              <a:off x="8779" y="5681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s 24"/>
            <p:cNvSpPr/>
            <p:nvPr/>
          </p:nvSpPr>
          <p:spPr>
            <a:xfrm>
              <a:off x="8779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s 25"/>
            <p:cNvSpPr/>
            <p:nvPr/>
          </p:nvSpPr>
          <p:spPr>
            <a:xfrm>
              <a:off x="9312" y="5095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s 26"/>
            <p:cNvSpPr/>
            <p:nvPr/>
          </p:nvSpPr>
          <p:spPr>
            <a:xfrm>
              <a:off x="9739" y="5680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s 27"/>
            <p:cNvSpPr/>
            <p:nvPr/>
          </p:nvSpPr>
          <p:spPr>
            <a:xfrm>
              <a:off x="9232" y="6029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s 28"/>
            <p:cNvSpPr/>
            <p:nvPr/>
          </p:nvSpPr>
          <p:spPr>
            <a:xfrm>
              <a:off x="1016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s 29"/>
            <p:cNvSpPr/>
            <p:nvPr/>
          </p:nvSpPr>
          <p:spPr>
            <a:xfrm>
              <a:off x="10166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s 30"/>
            <p:cNvSpPr/>
            <p:nvPr/>
          </p:nvSpPr>
          <p:spPr>
            <a:xfrm>
              <a:off x="11086" y="517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s 31"/>
            <p:cNvSpPr/>
            <p:nvPr/>
          </p:nvSpPr>
          <p:spPr>
            <a:xfrm>
              <a:off x="11100" y="602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s 32"/>
            <p:cNvSpPr/>
            <p:nvPr/>
          </p:nvSpPr>
          <p:spPr>
            <a:xfrm>
              <a:off x="11966" y="5196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s 33"/>
            <p:cNvSpPr/>
            <p:nvPr/>
          </p:nvSpPr>
          <p:spPr>
            <a:xfrm>
              <a:off x="11980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s 34"/>
            <p:cNvSpPr/>
            <p:nvPr/>
          </p:nvSpPr>
          <p:spPr>
            <a:xfrm>
              <a:off x="12968" y="6062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s 35"/>
            <p:cNvSpPr/>
            <p:nvPr/>
          </p:nvSpPr>
          <p:spPr>
            <a:xfrm>
              <a:off x="12421" y="6588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s 36"/>
            <p:cNvSpPr/>
            <p:nvPr/>
          </p:nvSpPr>
          <p:spPr>
            <a:xfrm>
              <a:off x="1242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s 37"/>
            <p:cNvSpPr/>
            <p:nvPr/>
          </p:nvSpPr>
          <p:spPr>
            <a:xfrm>
              <a:off x="11541" y="5653"/>
              <a:ext cx="268" cy="268"/>
            </a:xfrm>
            <a:prstGeom prst="rect">
              <a:avLst/>
            </a:prstGeom>
            <a:noFill/>
            <a:ln w="57150"/>
            <a:extLst>
              <a:ext uri="{909E8E84-426E-40DD-AFC4-6F175D3DCCD1}">
                <a14:hiddenFill xmlns:a14="http://schemas.microsoft.com/office/drawing/2010/main">
                  <a:solidFill>
                    <a:schemeClr val="dk1"/>
                  </a:solidFill>
                </a14:hiddenFill>
              </a:ext>
            </a:extLst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3" name="Rectangles 42"/>
          <p:cNvSpPr/>
          <p:nvPr/>
        </p:nvSpPr>
        <p:spPr>
          <a:xfrm>
            <a:off x="6645275" y="1268730"/>
            <a:ext cx="178117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en-US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Rectangles 40"/>
          <p:cNvSpPr/>
          <p:nvPr/>
        </p:nvSpPr>
        <p:spPr>
          <a:xfrm>
            <a:off x="6997065" y="1268730"/>
            <a:ext cx="1993265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Prefrontal region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region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0" name="Isosceles Triangle 39"/>
          <p:cNvSpPr/>
          <p:nvPr/>
        </p:nvSpPr>
        <p:spPr>
          <a:xfrm>
            <a:off x="6777990" y="1268730"/>
            <a:ext cx="219710" cy="219710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s 41"/>
          <p:cNvSpPr/>
          <p:nvPr/>
        </p:nvSpPr>
        <p:spPr>
          <a:xfrm>
            <a:off x="6802755" y="1583690"/>
            <a:ext cx="170180" cy="170180"/>
          </a:xfrm>
          <a:prstGeom prst="rect">
            <a:avLst/>
          </a:prstGeom>
          <a:noFill/>
          <a:ln w="57150"/>
          <a:extLst>
            <a:ext uri="{909E8E84-426E-40DD-AFC4-6F175D3DCCD1}">
              <a14:hiddenFill xmlns:a14="http://schemas.microsoft.com/office/drawing/2010/main">
                <a:solidFill>
                  <a:schemeClr val="dk1"/>
                </a:solidFill>
              </a14:hiddenFill>
            </a:ext>
          </a:ex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s 43"/>
          <p:cNvSpPr/>
          <p:nvPr/>
        </p:nvSpPr>
        <p:spPr>
          <a:xfrm>
            <a:off x="4061460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Mirror side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s 44"/>
          <p:cNvSpPr/>
          <p:nvPr/>
        </p:nvSpPr>
        <p:spPr>
          <a:xfrm>
            <a:off x="6055995" y="5521960"/>
            <a:ext cx="1332230" cy="4851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Motion side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6" name="Straight Connector 45"/>
          <p:cNvCxnSpPr>
            <a:stCxn id="932110562" idx="0"/>
          </p:cNvCxnSpPr>
          <p:nvPr/>
        </p:nvCxnSpPr>
        <p:spPr>
          <a:xfrm>
            <a:off x="5718175" y="1268730"/>
            <a:ext cx="0" cy="4833620"/>
          </a:xfrm>
          <a:prstGeom prst="line">
            <a:avLst/>
          </a:prstGeom>
          <a:ln w="5715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正方形, 軟體 的圖片&#10;&#10;自動產生的描述"/>
          <p:cNvPicPr>
            <a:picLocks noChangeAspect="1"/>
          </p:cNvPicPr>
          <p:nvPr/>
        </p:nvPicPr>
        <p:blipFill rotWithShape="1">
          <a:blip r:embed="rId1"/>
          <a:srcRect l="3662" t="9458" r="3088" b="4475"/>
          <a:stretch>
            <a:fillRect/>
          </a:stretch>
        </p:blipFill>
        <p:spPr>
          <a:xfrm>
            <a:off x="2152649" y="961704"/>
            <a:ext cx="3848101" cy="2467295"/>
          </a:xfrm>
          <a:prstGeom prst="rect">
            <a:avLst/>
          </a:prstGeom>
        </p:spPr>
      </p:pic>
      <p:pic>
        <p:nvPicPr>
          <p:cNvPr id="6" name="圖片 5" descr="一張含有 文字, 螢幕擷取畫面, 圖表, 軟體 的圖片&#10;&#10;自動產生的描述"/>
          <p:cNvPicPr>
            <a:picLocks noChangeAspect="1"/>
          </p:cNvPicPr>
          <p:nvPr/>
        </p:nvPicPr>
        <p:blipFill rotWithShape="1">
          <a:blip r:embed="rId2"/>
          <a:srcRect l="3346" t="9458" r="1788" b="4475"/>
          <a:stretch>
            <a:fillRect/>
          </a:stretch>
        </p:blipFill>
        <p:spPr>
          <a:xfrm>
            <a:off x="6000749" y="3428998"/>
            <a:ext cx="3914776" cy="2467296"/>
          </a:xfrm>
          <a:prstGeom prst="rect">
            <a:avLst/>
          </a:prstGeom>
        </p:spPr>
      </p:pic>
      <p:pic>
        <p:nvPicPr>
          <p:cNvPr id="14" name="圖片 13" descr="一張含有 文字, 螢幕擷取畫面, 正方形, 鮮豔 的圖片&#10;&#10;自動產生的描述"/>
          <p:cNvPicPr>
            <a:picLocks noChangeAspect="1"/>
          </p:cNvPicPr>
          <p:nvPr/>
        </p:nvPicPr>
        <p:blipFill rotWithShape="1">
          <a:blip r:embed="rId3"/>
          <a:srcRect l="3662" t="9458" r="3088" b="4475"/>
          <a:stretch>
            <a:fillRect/>
          </a:stretch>
        </p:blipFill>
        <p:spPr>
          <a:xfrm>
            <a:off x="2152648" y="3428999"/>
            <a:ext cx="3848101" cy="2467296"/>
          </a:xfrm>
          <a:prstGeom prst="rect">
            <a:avLst/>
          </a:prstGeom>
        </p:spPr>
      </p:pic>
      <p:pic>
        <p:nvPicPr>
          <p:cNvPr id="16" name="圖片 15" descr="一張含有 文字, 螢幕擷取畫面, 正方形 的圖片&#10;&#10;自動產生的描述"/>
          <p:cNvPicPr>
            <a:picLocks noChangeAspect="1"/>
          </p:cNvPicPr>
          <p:nvPr/>
        </p:nvPicPr>
        <p:blipFill rotWithShape="1">
          <a:blip r:embed="rId4"/>
          <a:srcRect l="3346" t="9458" r="1788" b="4475"/>
          <a:stretch>
            <a:fillRect/>
          </a:stretch>
        </p:blipFill>
        <p:spPr>
          <a:xfrm>
            <a:off x="6000750" y="961704"/>
            <a:ext cx="3914776" cy="246729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毛巾, 指甲, 手 的圖片&#10;&#10;自動產生的描述"/>
          <p:cNvPicPr>
            <a:picLocks noChangeAspect="1"/>
          </p:cNvPicPr>
          <p:nvPr/>
        </p:nvPicPr>
        <p:blipFill rotWithShape="1">
          <a:blip r:embed="rId1"/>
          <a:srcRect l="25035" t="41667" b="18519"/>
          <a:stretch>
            <a:fillRect/>
          </a:stretch>
        </p:blipFill>
        <p:spPr>
          <a:xfrm rot="5400000">
            <a:off x="129786" y="2270514"/>
            <a:ext cx="5141098" cy="2047875"/>
          </a:xfrm>
          <a:prstGeom prst="rect">
            <a:avLst/>
          </a:prstGeom>
        </p:spPr>
      </p:pic>
      <p:pic>
        <p:nvPicPr>
          <p:cNvPr id="7" name="圖片 6" descr="一張含有 人員, 毛巾, 手指, 指甲 的圖片&#10;&#10;自動產生的描述"/>
          <p:cNvPicPr>
            <a:picLocks noChangeAspect="1"/>
          </p:cNvPicPr>
          <p:nvPr/>
        </p:nvPicPr>
        <p:blipFill rotWithShape="1">
          <a:blip r:embed="rId2"/>
          <a:srcRect l="25035" t="18842" b="43565"/>
          <a:stretch>
            <a:fillRect/>
          </a:stretch>
        </p:blipFill>
        <p:spPr>
          <a:xfrm rot="5400000">
            <a:off x="4168387" y="2327665"/>
            <a:ext cx="5141097" cy="1933575"/>
          </a:xfrm>
          <a:prstGeom prst="rect">
            <a:avLst/>
          </a:prstGeom>
        </p:spPr>
      </p:pic>
      <p:pic>
        <p:nvPicPr>
          <p:cNvPr id="9" name="圖片 8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3"/>
          <a:srcRect l="14792" t="30371" r="10243" b="32037"/>
          <a:stretch>
            <a:fillRect/>
          </a:stretch>
        </p:blipFill>
        <p:spPr>
          <a:xfrm rot="5400000">
            <a:off x="2177661" y="2327665"/>
            <a:ext cx="5141099" cy="1933577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3176583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TW" altLang="en-US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ronation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4748210" y="992997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en-US" altLang="zh-TW" sz="1800" dirty="0">
                <a:effectLst/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upination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3231353" y="1762125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4870845" y="1762125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手指, 指甲, 靜脈 的圖片&#10;&#10;自動產生的描述"/>
          <p:cNvPicPr>
            <a:picLocks noChangeAspect="1"/>
          </p:cNvPicPr>
          <p:nvPr/>
        </p:nvPicPr>
        <p:blipFill rotWithShape="1">
          <a:blip r:embed="rId1"/>
          <a:srcRect l="44444" t="19723" b="5833"/>
          <a:stretch>
            <a:fillRect/>
          </a:stretch>
        </p:blipFill>
        <p:spPr>
          <a:xfrm rot="5400000">
            <a:off x="1519234" y="1781172"/>
            <a:ext cx="3810000" cy="3829051"/>
          </a:xfrm>
          <a:prstGeom prst="rect">
            <a:avLst/>
          </a:prstGeom>
        </p:spPr>
      </p:pic>
      <p:pic>
        <p:nvPicPr>
          <p:cNvPr id="6" name="圖片 5" descr="一張含有 人員, 指甲, 赤腳, 室內 的圖片&#10;&#10;自動產生的描述"/>
          <p:cNvPicPr>
            <a:picLocks noChangeAspect="1"/>
          </p:cNvPicPr>
          <p:nvPr/>
        </p:nvPicPr>
        <p:blipFill rotWithShape="1">
          <a:blip r:embed="rId2"/>
          <a:srcRect l="14166" t="38518" r="30278" b="31852"/>
          <a:stretch>
            <a:fillRect/>
          </a:stretch>
        </p:blipFill>
        <p:spPr>
          <a:xfrm rot="5400000">
            <a:off x="4224333" y="2933700"/>
            <a:ext cx="3810003" cy="1524000"/>
          </a:xfrm>
          <a:prstGeom prst="rect">
            <a:avLst/>
          </a:prstGeom>
        </p:spPr>
      </p:pic>
      <p:pic>
        <p:nvPicPr>
          <p:cNvPr id="10" name="圖片 9" descr="一張含有 毛巾, 人員, 布, 室內 的圖片&#10;&#10;自動產生的描述"/>
          <p:cNvPicPr>
            <a:picLocks noChangeAspect="1"/>
          </p:cNvPicPr>
          <p:nvPr/>
        </p:nvPicPr>
        <p:blipFill rotWithShape="1">
          <a:blip r:embed="rId3"/>
          <a:srcRect l="37361" t="10556" r="7084" b="22037"/>
          <a:stretch>
            <a:fillRect/>
          </a:stretch>
        </p:blipFill>
        <p:spPr>
          <a:xfrm rot="5400000">
            <a:off x="6748457" y="1962149"/>
            <a:ext cx="3810002" cy="3467099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762494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386513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Stretch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679153" y="2724151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人員, 室內, 毛巾 的圖片&#10;&#10;自動產生的描述"/>
          <p:cNvPicPr>
            <a:picLocks noChangeAspect="1"/>
          </p:cNvPicPr>
          <p:nvPr/>
        </p:nvPicPr>
        <p:blipFill rotWithShape="1">
          <a:blip r:embed="rId1"/>
          <a:srcRect l="35513" t="20525" b="21051"/>
          <a:stretch>
            <a:fillRect/>
          </a:stretch>
        </p:blipFill>
        <p:spPr>
          <a:xfrm rot="5400000">
            <a:off x="1801264" y="2191180"/>
            <a:ext cx="3331042" cy="2263383"/>
          </a:xfrm>
          <a:prstGeom prst="rect">
            <a:avLst/>
          </a:prstGeom>
        </p:spPr>
      </p:pic>
      <p:pic>
        <p:nvPicPr>
          <p:cNvPr id="7" name="圖片 6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2"/>
          <a:srcRect l="10597" t="13558" r="9786" b="31455"/>
          <a:stretch>
            <a:fillRect/>
          </a:stretch>
        </p:blipFill>
        <p:spPr>
          <a:xfrm rot="5400000">
            <a:off x="6372505" y="2460523"/>
            <a:ext cx="3323733" cy="1721646"/>
          </a:xfrm>
          <a:prstGeom prst="rect">
            <a:avLst/>
          </a:prstGeom>
        </p:spPr>
      </p:pic>
      <p:pic>
        <p:nvPicPr>
          <p:cNvPr id="9" name="圖片 8" descr="一張含有 手, 人員, 指甲, 手指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210425" y="2073084"/>
            <a:ext cx="3325860" cy="2494395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人員, 毛巾, 指甲, 手指 的圖片&#10;&#10;自動產生的描述"/>
          <p:cNvPicPr>
            <a:picLocks noChangeAspect="1"/>
          </p:cNvPicPr>
          <p:nvPr/>
        </p:nvPicPr>
        <p:blipFill rotWithShape="1">
          <a:blip r:embed="rId1"/>
          <a:srcRect l="18759" t="31940" r="8171" b="27315"/>
          <a:stretch>
            <a:fillRect/>
          </a:stretch>
        </p:blipFill>
        <p:spPr>
          <a:xfrm rot="5400000">
            <a:off x="1398944" y="2599412"/>
            <a:ext cx="4514598" cy="1888036"/>
          </a:xfrm>
          <a:prstGeom prst="rect">
            <a:avLst/>
          </a:prstGeom>
        </p:spPr>
      </p:pic>
      <p:pic>
        <p:nvPicPr>
          <p:cNvPr id="6" name="圖片 5" descr="一張含有 人員, 手, 指甲, 手指 的圖片&#10;&#10;自動產生的描述"/>
          <p:cNvPicPr>
            <a:picLocks noChangeAspect="1"/>
          </p:cNvPicPr>
          <p:nvPr/>
        </p:nvPicPr>
        <p:blipFill rotWithShape="1">
          <a:blip r:embed="rId2"/>
          <a:srcRect l="18759" t="13718" r="8171" b="24336"/>
          <a:stretch>
            <a:fillRect/>
          </a:stretch>
        </p:blipFill>
        <p:spPr>
          <a:xfrm rot="5400000">
            <a:off x="6029164" y="2108212"/>
            <a:ext cx="4514596" cy="2870431"/>
          </a:xfrm>
          <a:prstGeom prst="rect">
            <a:avLst/>
          </a:prstGeom>
        </p:spPr>
      </p:pic>
      <p:pic>
        <p:nvPicPr>
          <p:cNvPr id="10" name="圖片 9" descr="一張含有 人員, 指甲, 手, 手指 的圖片&#10;&#10;自動產生的描述"/>
          <p:cNvPicPr>
            <a:picLocks noChangeAspect="1"/>
          </p:cNvPicPr>
          <p:nvPr/>
        </p:nvPicPr>
        <p:blipFill rotWithShape="1">
          <a:blip r:embed="rId3"/>
          <a:srcRect l="18759" t="28916" r="8171" b="25494"/>
          <a:stretch>
            <a:fillRect/>
          </a:stretch>
        </p:blipFill>
        <p:spPr>
          <a:xfrm rot="5400000">
            <a:off x="3468456" y="2487164"/>
            <a:ext cx="4514595" cy="211253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4105557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cs typeface="Times New Roman" panose="02020603050405020304" pitchFamily="18" charset="0"/>
              </a:rPr>
              <a:t>Flexion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字方塊 12"/>
          <p:cNvSpPr txBox="1"/>
          <p:nvPr/>
        </p:nvSpPr>
        <p:spPr>
          <a:xfrm>
            <a:off x="6196009" y="2231248"/>
            <a:ext cx="1209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highlight>
                  <a:srgbClr val="FFFF00"/>
                </a:highlight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Extension</a:t>
            </a:r>
            <a:endParaRPr lang="zh-TW" altLang="en-US" dirty="0">
              <a:highlight>
                <a:srgbClr val="FFFF00"/>
              </a:highligh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/>
          <p:cNvCxnSpPr/>
          <p:nvPr/>
        </p:nvCxnSpPr>
        <p:spPr>
          <a:xfrm flipH="1">
            <a:off x="4105557" y="2714627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直線單箭頭接點 18"/>
          <p:cNvCxnSpPr/>
          <p:nvPr/>
        </p:nvCxnSpPr>
        <p:spPr>
          <a:xfrm>
            <a:off x="6318645" y="2724151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圖片 21" descr="一張含有 手, 人員, 指甲, 手指 的圖片&#10;&#10;自動產生的描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5400000">
            <a:off x="908438" y="1505531"/>
            <a:ext cx="4062450" cy="3046838"/>
          </a:xfrm>
          <a:prstGeom prst="rect">
            <a:avLst/>
          </a:prstGeom>
        </p:spPr>
      </p:pic>
      <p:pic>
        <p:nvPicPr>
          <p:cNvPr id="24" name="圖片 23" descr="一張含有 人員, 指甲, 手指, 捲動方塊 的圖片&#10;&#10;自動產生的描述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188976" y="1505531"/>
            <a:ext cx="4062450" cy="3046838"/>
          </a:xfrm>
          <a:prstGeom prst="rect">
            <a:avLst/>
          </a:prstGeom>
        </p:spPr>
      </p:pic>
      <p:pic>
        <p:nvPicPr>
          <p:cNvPr id="26" name="圖片 25" descr="一張含有 人員, 指甲, 手, 手指 的圖片&#10;&#10;自動產生的描述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048707" y="1505531"/>
            <a:ext cx="4062450" cy="3046838"/>
          </a:xfrm>
          <a:prstGeom prst="rect">
            <a:avLst/>
          </a:prstGeom>
        </p:spPr>
      </p:pic>
      <p:cxnSp>
        <p:nvCxnSpPr>
          <p:cNvPr id="27" name="直線單箭頭接點 26"/>
          <p:cNvCxnSpPr/>
          <p:nvPr/>
        </p:nvCxnSpPr>
        <p:spPr>
          <a:xfrm flipH="1">
            <a:off x="7127383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單箭頭接點 27"/>
          <p:cNvCxnSpPr/>
          <p:nvPr/>
        </p:nvCxnSpPr>
        <p:spPr>
          <a:xfrm>
            <a:off x="377132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>
            <a:off x="7121147" y="3000376"/>
            <a:ext cx="964407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線單箭頭接點 29"/>
          <p:cNvCxnSpPr/>
          <p:nvPr/>
        </p:nvCxnSpPr>
        <p:spPr>
          <a:xfrm flipH="1">
            <a:off x="3894265" y="4286252"/>
            <a:ext cx="98584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  <a:endParaRPr lang="en-GB" altLang="zh-TW" b="0" i="0" dirty="0"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/>
          <p:cNvCxnSpPr/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/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/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/>
          <p:cNvCxnSpPr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/>
          <p:cNvCxnSpPr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/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/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1" name="文字方塊 60"/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61" name="文字方塊 6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 rotWithShape="1">
                <a:blip r:embed="rId1"/>
                <a:stretch>
                  <a:fillRect l="-187" r="-15238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2" name="文字方塊 61"/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62" name="文字方塊 6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31" t="-917" r="-26797" b="5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24" name="文字方塊 1023"/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>
          <p:sp>
            <p:nvSpPr>
              <p:cNvPr id="1024" name="文字方塊 10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325" t="-1010" r="-2869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/>
          <p:cNvCxnSpPr/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34" name="文字方塊 1033"/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>
          <p:sp>
            <p:nvSpPr>
              <p:cNvPr id="1034" name="文字方塊 10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144" t="-53" r="-8932" b="16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5" name="文字方塊 1034"/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>
          <p:sp>
            <p:nvSpPr>
              <p:cNvPr id="1035" name="文字方塊 10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244" t="-93" r="-12780" b="14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37" name="文字方塊 1036"/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37" name="文字方塊 10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91" t="-46" r="-26076" b="96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/>
          <p:cNvCxnSpPr/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/>
          <p:cNvCxnSpPr/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43" name="文字方塊 1042"/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>
          <p:sp>
            <p:nvSpPr>
              <p:cNvPr id="1043" name="文字方塊 10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 rotWithShape="1">
                <a:blip r:embed="rId7"/>
                <a:stretch>
                  <a:fillRect l="-148" t="-64" r="-9823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/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/>
            <p:cNvCxnSpPr/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/>
            <p:cNvCxnSpPr/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/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/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/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/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/>
            <p:cNvCxnSpPr/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/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/>
            <p:cNvCxnSpPr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/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/>
            <p:cNvCxnSpPr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/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/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/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/>
            <p:cNvCxnSpPr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/>
            <p:cNvCxnSpPr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/>
            <p:cNvCxnSpPr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/>
            <p:cNvCxnSpPr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/>
            <p:cNvCxnSpPr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/>
            <p:cNvCxnSpPr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5" name="文字方塊 1044"/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5" name="文字方塊 104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 rotWithShape="1">
                  <a:blip r:embed="rId8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7" name="文字方塊 1046"/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7" name="文字方塊 104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 rotWithShape="1">
                  <a:blip r:embed="rId9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8" name="文字方塊 1047"/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8" name="文字方塊 104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 rotWithShape="1">
                  <a:blip r:embed="rId10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49" name="文字方塊 1048"/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>
            <p:sp>
              <p:nvSpPr>
                <p:cNvPr id="1049" name="文字方塊 104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 rotWithShape="1">
                  <a:blip r:embed="rId11"/>
                </a:blipFill>
              </p:spPr>
              <p:txBody>
                <a:bodyPr/>
                <a:lstStyle/>
                <a:p>
                  <a:r>
                    <a:rPr lang="en-US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/>
            <p:cNvCxnSpPr/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/>
            <p:cNvCxnSpPr/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/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/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/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/>
            <p:cNvCxnSpPr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/>
            <p:cNvCxnSpPr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/>
            <p:cNvCxnSpPr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/>
            <p:cNvCxnSpPr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/>
            <p:cNvCxnSpPr/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/>
            <p:cNvCxnSpPr/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/>
            <p:cNvCxnSpPr/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/>
            <p:cNvCxnSpPr/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294515" y="4058023"/>
              <a:ext cx="41933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52818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5287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/>
          <p:nvPr/>
        </p:nvCxnSpPr>
        <p:spPr>
          <a:xfrm>
            <a:off x="9724628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/>
          <p:nvPr/>
        </p:nvCxnSpPr>
        <p:spPr>
          <a:xfrm>
            <a:off x="9725482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43" y="2999335"/>
            <a:ext cx="3352" cy="8489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188371" y="5092831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6351" y="2501662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342656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/>
          <p:nvPr/>
        </p:nvCxnSpPr>
        <p:spPr>
          <a:xfrm>
            <a:off x="9725263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84833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43" y="4565078"/>
            <a:ext cx="3352" cy="72225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670587" y="2461834"/>
            <a:ext cx="3213405" cy="2437588"/>
          </a:xfrm>
          <a:prstGeom prst="bentConnector3">
            <a:avLst>
              <a:gd name="adj1" fmla="val 85499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3067791" y="3071827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67792" y="4631007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stCxn id="16" idx="3"/>
            <a:endCxn id="36" idx="1"/>
          </p:cNvCxnSpPr>
          <p:nvPr/>
        </p:nvCxnSpPr>
        <p:spPr>
          <a:xfrm flipV="1">
            <a:off x="5098031" y="3378529"/>
            <a:ext cx="2800277" cy="2267176"/>
          </a:xfrm>
          <a:prstGeom prst="bentConnector3">
            <a:avLst>
              <a:gd name="adj1" fmla="val 60022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  <a:endParaRPr kumimoji="1" lang="en-US" altLang="zh-TW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圖片 31" descr="一張含有 螢幕擷取畫面, 人員, 手, 手指 的圖片&#10;&#10;自動產生的描述"/>
          <p:cNvPicPr>
            <a:picLocks noChangeAspect="1"/>
          </p:cNvPicPr>
          <p:nvPr/>
        </p:nvPicPr>
        <p:blipFill>
          <a:blip r:embed="rId2">
            <a:clrChange>
              <a:clrFrom>
                <a:srgbClr val="494849"/>
              </a:clrFrom>
              <a:clrTo>
                <a:srgbClr val="494849"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8350310" y="3250982"/>
            <a:ext cx="911062" cy="1596351"/>
          </a:xfrm>
          <a:prstGeom prst="rect">
            <a:avLst/>
          </a:prstGeom>
        </p:spPr>
      </p:pic>
      <p:pic>
        <p:nvPicPr>
          <p:cNvPr id="37" name="圖片 36" descr="一張含有 手, 手指, 人員, 指甲 的圖片&#10;&#10;自動產生的描述"/>
          <p:cNvPicPr>
            <a:picLocks noChangeAspect="1"/>
          </p:cNvPicPr>
          <p:nvPr/>
        </p:nvPicPr>
        <p:blipFill rotWithShape="1">
          <a:blip r:embed="rId3"/>
          <a:srcRect t="5299" b="3980"/>
          <a:stretch>
            <a:fillRect/>
          </a:stretch>
        </p:blipFill>
        <p:spPr>
          <a:xfrm rot="16200000">
            <a:off x="8531606" y="5027083"/>
            <a:ext cx="812476" cy="159525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/>
          <p:cNvPicPr>
            <a:picLocks noChangeAspect="1"/>
          </p:cNvPicPr>
          <p:nvPr/>
        </p:nvPicPr>
        <p:blipFill rotWithShape="1">
          <a:blip r:embed="rId1"/>
          <a:srcRect l="10164" t="5772" r="7720" b="26676"/>
          <a:stretch>
            <a:fillRect/>
          </a:stretch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/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/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/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/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/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/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/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/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/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/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/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/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/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/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/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/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/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/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/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/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/>
          <p:cNvCxnSpPr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/>
          <p:cNvCxnSpPr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/>
          <p:cNvCxnSpPr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/>
          <p:cNvCxnSpPr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/>
          <p:cNvCxnSpPr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/>
          <p:cNvCxnSpPr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/>
          <p:cNvCxnSpPr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/>
          <p:cNvCxnSpPr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/>
          <p:cNvCxnSpPr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/>
          <p:cNvCxnSpPr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/>
          <p:cNvCxnSpPr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/>
          <p:cNvCxnSpPr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/>
          <p:cNvCxnSpPr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/>
          <p:cNvCxnSpPr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/>
          <p:cNvCxnSpPr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/>
          <p:cNvCxnSpPr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/>
          <p:cNvCxnSpPr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/>
          <p:cNvCxnSpPr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/>
          <p:cNvCxnSpPr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/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/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VNHumanHandPoseObservation</a:t>
            </a: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Rectangle 1"/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Rectangle 1"/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Rectangle 1"/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Rectangle 1"/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Rectangle 1"/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Rectangle 1"/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6" name="Rectangle 1"/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1" name="Rectangle 1"/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2" name="Rectangle 1"/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3" name="Rectangle 1"/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4" name="Rectangle 1"/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6" name="Rectangle 1"/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7" name="Rectangle 1"/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Rectangle 1"/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Rectangle 1"/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0" name="Rectangle 1"/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1" name="Rectangle 1"/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2" name="Rectangle 1"/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Rectangle 1"/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Rectangle 1"/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5" name="Rectangle 1"/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6" name="Rectangle 1"/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7" name="Rectangle 1"/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  <a:endParaRPr kumimoji="1" lang="en-US" altLang="zh-TW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  <a:endParaRPr lang="en-US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  <a:endParaRPr lang="en-US" b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  <a:endParaRPr kumimoji="0" lang="en-US" altLang="zh-TW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3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  <a:endParaRPr kumimoji="0" lang="en-US" altLang="zh-TW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  <a:endParaRPr lang="en-US" sz="1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5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  <a:endParaRPr kumimoji="0" lang="en-US" altLang="zh-TW" sz="12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  <a:sym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  <a:endParaRPr lang="en-US" sz="1400">
              <a:solidFill>
                <a:schemeClr val="bg1"/>
              </a:solidFill>
              <a:latin typeface="Microsoft JhengHei UI" panose="020B0604030504040204" charset="-120"/>
              <a:ea typeface="Microsoft JhengHei UI" panose="020B0604030504040204" charset="-120"/>
              <a:cs typeface="Arial Black" panose="020B0A0402010202020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3697</Words>
  <Application>WPS Presentation</Application>
  <PresentationFormat>寬螢幕</PresentationFormat>
  <Paragraphs>584</Paragraphs>
  <Slides>28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43" baseType="lpstr">
      <vt:lpstr>Arial</vt:lpstr>
      <vt:lpstr>SimSun</vt:lpstr>
      <vt:lpstr>Wingdings</vt:lpstr>
      <vt:lpstr>Times New Roman</vt:lpstr>
      <vt:lpstr>Calibri</vt:lpstr>
      <vt:lpstr>Arial</vt:lpstr>
      <vt:lpstr>Cambria Math</vt:lpstr>
      <vt:lpstr>新細明體</vt:lpstr>
      <vt:lpstr>Microsoft JhengHei UI</vt:lpstr>
      <vt:lpstr>Arial Black</vt:lpstr>
      <vt:lpstr>Microsoft YaHei</vt:lpstr>
      <vt:lpstr>Arial Unicode MS</vt:lpstr>
      <vt:lpstr>Calibri Light</vt:lpstr>
      <vt:lpstr>Calibri</vt:lpstr>
      <vt:lpstr>Office 佈景主題</vt:lpstr>
      <vt:lpstr>PowerPoint 演示文稿</vt:lpstr>
      <vt:lpstr>Software Ver 1: Reconstruct 3D</vt:lpstr>
      <vt:lpstr>Dual camera estimate depth</vt:lpstr>
      <vt:lpstr>Dual camera estimate depth</vt:lpstr>
      <vt:lpstr>Software Ver 2: hand contour segmentation</vt:lpstr>
      <vt:lpstr>PowerPoint 演示文稿</vt:lpstr>
      <vt:lpstr>Software Ver 3: cardboard support</vt:lpstr>
      <vt:lpstr>System Architecture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user</cp:lastModifiedBy>
  <cp:revision>33</cp:revision>
  <dcterms:created xsi:type="dcterms:W3CDTF">2023-05-14T10:31:00Z</dcterms:created>
  <dcterms:modified xsi:type="dcterms:W3CDTF">2023-06-05T04:35:18Z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